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57" r:id="rId5"/>
    <p:sldId id="258" r:id="rId6"/>
    <p:sldId id="266" r:id="rId7"/>
    <p:sldId id="267" r:id="rId8"/>
    <p:sldId id="264" r:id="rId9"/>
    <p:sldId id="268" r:id="rId10"/>
    <p:sldId id="269" r:id="rId11"/>
    <p:sldId id="270" r:id="rId12"/>
    <p:sldId id="260" r:id="rId13"/>
    <p:sldId id="263" r:id="rId14"/>
    <p:sldId id="26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DB7E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25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AA11E6D-5559-4567-9B42-C0CCECCA757B}"/>
              </a:ext>
            </a:extLst>
          </p:cNvPr>
          <p:cNvSpPr/>
          <p:nvPr userDrawn="1"/>
        </p:nvSpPr>
        <p:spPr>
          <a:xfrm>
            <a:off x="-369334" y="2194559"/>
            <a:ext cx="12930666" cy="30632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B3B6D4-8099-4756-8908-562500375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40E2CC7-777D-448D-B56E-B8CD1C1869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3BF387E-AB7B-4B4B-897D-81514C7BA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66F6873F-BC63-4C77-8C1F-6337C0BA4F5E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E0FBE17-044B-4AF6-A289-0A782F3B7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932D385-1C5C-4B8C-A1C5-1E6FA26AB1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C0144957-439D-47CC-A8ED-6A2C122E5876}"/>
              </a:ext>
            </a:extLst>
          </p:cNvPr>
          <p:cNvSpPr/>
          <p:nvPr userDrawn="1"/>
        </p:nvSpPr>
        <p:spPr>
          <a:xfrm>
            <a:off x="4854698" y="6346745"/>
            <a:ext cx="2482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presentation-creation.ru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F59A56F-C8EE-4028-B120-76C4E70D0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presentation-creation.ru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915E017-FBEA-43E5-BEF2-B852B6A94906}"/>
              </a:ext>
            </a:extLst>
          </p:cNvPr>
          <p:cNvSpPr/>
          <p:nvPr userDrawn="1"/>
        </p:nvSpPr>
        <p:spPr>
          <a:xfrm rot="5400000">
            <a:off x="11135364" y="890195"/>
            <a:ext cx="2482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E6E6E6"/>
                </a:solidFill>
              </a:rPr>
              <a:t>presentation-creation.ru</a:t>
            </a:r>
          </a:p>
        </p:txBody>
      </p:sp>
      <p:sp>
        <p:nvSpPr>
          <p:cNvPr id="19" name="Google Shape;13;p2">
            <a:extLst>
              <a:ext uri="{FF2B5EF4-FFF2-40B4-BE49-F238E27FC236}">
                <a16:creationId xmlns:a16="http://schemas.microsoft.com/office/drawing/2014/main" xmlns="" id="{3E32B2F3-EF0F-47F6-917B-3E86507FECDB}"/>
              </a:ext>
            </a:extLst>
          </p:cNvPr>
          <p:cNvSpPr/>
          <p:nvPr userDrawn="1"/>
        </p:nvSpPr>
        <p:spPr>
          <a:xfrm>
            <a:off x="10227275" y="5480250"/>
            <a:ext cx="1964725" cy="1752200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4;p2">
            <a:extLst>
              <a:ext uri="{FF2B5EF4-FFF2-40B4-BE49-F238E27FC236}">
                <a16:creationId xmlns:a16="http://schemas.microsoft.com/office/drawing/2014/main" xmlns="" id="{4AFECDAD-EB1A-49FD-AC1E-BE7847E207E3}"/>
              </a:ext>
            </a:extLst>
          </p:cNvPr>
          <p:cNvSpPr/>
          <p:nvPr userDrawn="1"/>
        </p:nvSpPr>
        <p:spPr>
          <a:xfrm rot="10800000">
            <a:off x="-45600" y="-21625"/>
            <a:ext cx="1964725" cy="1752200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844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499FCD3-56A4-4284-81DF-E3E50BDCE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873F-BC63-4C77-8C1F-6337C0BA4F5E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6047691-5406-41FC-B8DB-B022027BF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97AEBC5-6561-4B36-B570-386056950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D385-1C5C-4B8C-A1C5-1E6FA26AB1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35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0F69B2-4FAE-42A4-BBC5-8BF096DE8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FCD1947-0CD2-42BD-BFD1-5C4416618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0CDABD2-BF7A-4C8F-8B16-EA52A5F148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E72B473-E977-441B-A8EB-3301D765A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873F-BC63-4C77-8C1F-6337C0BA4F5E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C7E1CEE-3915-4259-A6A7-D1B01B396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EEB3D31-7ACD-4C98-9D8E-2BDDE7B0A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D385-1C5C-4B8C-A1C5-1E6FA26AB1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23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405F6B-C902-4B3E-9912-C6E442B65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7BC53AF-8425-4939-91AE-F683272D0D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A02FBB3-E12C-46E0-9C0A-AECE9178DA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6AFC505-F1A6-46C8-AAC8-934BC95DC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873F-BC63-4C77-8C1F-6337C0BA4F5E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50E9474-4172-432C-832B-FEC719D77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FF9343C-F37B-47D0-875B-2AF377328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D385-1C5C-4B8C-A1C5-1E6FA26AB1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7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A3A611-4217-496F-A970-40D336B59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BA99D7E-740A-449C-B04F-6390E5DB21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4607AD3-B579-44BB-B354-6F0449D5A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873F-BC63-4C77-8C1F-6337C0BA4F5E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ABF37B6-1BF7-43A4-81B9-1EFFAFF2C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F56BAB7-98C3-43DF-A563-53F5C2CD6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D385-1C5C-4B8C-A1C5-1E6FA26AB1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77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57C772B-141C-4727-B105-B525D7504E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3AF9FFA-49AD-4472-B85D-6ACC9C4B2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EAE0885-5569-4FF3-8865-96B5AEB0C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873F-BC63-4C77-8C1F-6337C0BA4F5E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421D7BD-2437-400A-B0D7-8AFEDE158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605A581-BC3B-448C-8E3E-BD317415A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D385-1C5C-4B8C-A1C5-1E6FA26AB1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40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7FFB97-38B4-42A7-80AE-69C69F728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124" y="365125"/>
            <a:ext cx="9434675" cy="132556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3230E6E-34A3-4404-8606-8589BD170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393BDCE-95F6-4EC6-A9C0-FF77CF83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66F6873F-BC63-4C77-8C1F-6337C0BA4F5E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DAE2F2B-EDB8-4986-A685-68299F374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80DE953-C93F-4FA1-80E3-31B9BEC7A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932D385-1C5C-4B8C-A1C5-1E6FA26AB1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Google Shape;13;p2">
            <a:extLst>
              <a:ext uri="{FF2B5EF4-FFF2-40B4-BE49-F238E27FC236}">
                <a16:creationId xmlns:a16="http://schemas.microsoft.com/office/drawing/2014/main" xmlns="" id="{B4E459D8-D0CC-4AA3-BF54-56FD1D44EE79}"/>
              </a:ext>
            </a:extLst>
          </p:cNvPr>
          <p:cNvSpPr/>
          <p:nvPr userDrawn="1"/>
        </p:nvSpPr>
        <p:spPr>
          <a:xfrm>
            <a:off x="10227275" y="5480250"/>
            <a:ext cx="1964725" cy="1752200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4;p2">
            <a:extLst>
              <a:ext uri="{FF2B5EF4-FFF2-40B4-BE49-F238E27FC236}">
                <a16:creationId xmlns:a16="http://schemas.microsoft.com/office/drawing/2014/main" xmlns="" id="{311BF6B5-2A4D-4194-BAE4-F5E67F0DE789}"/>
              </a:ext>
            </a:extLst>
          </p:cNvPr>
          <p:cNvSpPr/>
          <p:nvPr userDrawn="1"/>
        </p:nvSpPr>
        <p:spPr>
          <a:xfrm rot="10800000">
            <a:off x="-45600" y="-21625"/>
            <a:ext cx="1964725" cy="1752200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159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7FFB97-38B4-42A7-80AE-69C69F728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124" y="365125"/>
            <a:ext cx="9434675" cy="132556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3230E6E-34A3-4404-8606-8589BD170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393BDCE-95F6-4EC6-A9C0-FF77CF83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66F6873F-BC63-4C77-8C1F-6337C0BA4F5E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DAE2F2B-EDB8-4986-A685-68299F374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80DE953-C93F-4FA1-80E3-31B9BEC7A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932D385-1C5C-4B8C-A1C5-1E6FA26AB1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Google Shape;13;p2">
            <a:extLst>
              <a:ext uri="{FF2B5EF4-FFF2-40B4-BE49-F238E27FC236}">
                <a16:creationId xmlns:a16="http://schemas.microsoft.com/office/drawing/2014/main" xmlns="" id="{0892A689-A7B5-4F75-8C09-C5B3E2296530}"/>
              </a:ext>
            </a:extLst>
          </p:cNvPr>
          <p:cNvSpPr/>
          <p:nvPr userDrawn="1"/>
        </p:nvSpPr>
        <p:spPr>
          <a:xfrm>
            <a:off x="10227275" y="5480250"/>
            <a:ext cx="1964725" cy="1752200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4;p2">
            <a:extLst>
              <a:ext uri="{FF2B5EF4-FFF2-40B4-BE49-F238E27FC236}">
                <a16:creationId xmlns:a16="http://schemas.microsoft.com/office/drawing/2014/main" xmlns="" id="{CBD54BAF-9064-4998-B3E0-610900C475A8}"/>
              </a:ext>
            </a:extLst>
          </p:cNvPr>
          <p:cNvSpPr/>
          <p:nvPr userDrawn="1"/>
        </p:nvSpPr>
        <p:spPr>
          <a:xfrm rot="10800000">
            <a:off x="-45600" y="-21625"/>
            <a:ext cx="1964725" cy="1752200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19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7FFB97-38B4-42A7-80AE-69C69F728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124" y="365125"/>
            <a:ext cx="9434675" cy="132556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3230E6E-34A3-4404-8606-8589BD17067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54238" y="1825625"/>
            <a:ext cx="7870785" cy="555150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393BDCE-95F6-4EC6-A9C0-FF77CF83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66F6873F-BC63-4C77-8C1F-6337C0BA4F5E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DAE2F2B-EDB8-4986-A685-68299F374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80DE953-C93F-4FA1-80E3-31B9BEC7A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932D385-1C5C-4B8C-A1C5-1E6FA26AB1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1B639A41-DCFC-4CBD-95A9-00918D1E0C5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354237" y="2515712"/>
            <a:ext cx="7870785" cy="5551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2E6A01D8-B25F-4969-9EEE-02D40393738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339448" y="3400900"/>
            <a:ext cx="7870785" cy="555150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EB1E053F-9E78-4E0C-A2B0-31B557FA902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39447" y="4090987"/>
            <a:ext cx="7870785" cy="5551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xmlns="" id="{7B877FE1-D2EF-4E9F-AC08-DACA8D5147E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331088" y="4916011"/>
            <a:ext cx="7870785" cy="555150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xmlns="" id="{78790F4C-C0C7-494A-ACE0-B312EAD20E82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1331087" y="5606098"/>
            <a:ext cx="7870785" cy="5551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xmlns="" id="{CEAAC75B-6063-4FE0-9C28-0FF49AF84253}"/>
              </a:ext>
            </a:extLst>
          </p:cNvPr>
          <p:cNvSpPr/>
          <p:nvPr userDrawn="1"/>
        </p:nvSpPr>
        <p:spPr>
          <a:xfrm>
            <a:off x="838200" y="1967316"/>
            <a:ext cx="385652" cy="38565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AA56E5AB-08C2-4F64-BE29-48394A6AF994}"/>
              </a:ext>
            </a:extLst>
          </p:cNvPr>
          <p:cNvSpPr/>
          <p:nvPr userDrawn="1"/>
        </p:nvSpPr>
        <p:spPr>
          <a:xfrm>
            <a:off x="838200" y="3485649"/>
            <a:ext cx="385652" cy="38565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xmlns="" id="{929F01BF-6851-447C-BD5D-558D26D156EA}"/>
              </a:ext>
            </a:extLst>
          </p:cNvPr>
          <p:cNvSpPr/>
          <p:nvPr userDrawn="1"/>
        </p:nvSpPr>
        <p:spPr>
          <a:xfrm>
            <a:off x="838200" y="5000760"/>
            <a:ext cx="385652" cy="38565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Google Shape;13;p2">
            <a:extLst>
              <a:ext uri="{FF2B5EF4-FFF2-40B4-BE49-F238E27FC236}">
                <a16:creationId xmlns:a16="http://schemas.microsoft.com/office/drawing/2014/main" xmlns="" id="{8A359D9E-3F7C-499C-B929-4871A96E70B9}"/>
              </a:ext>
            </a:extLst>
          </p:cNvPr>
          <p:cNvSpPr/>
          <p:nvPr userDrawn="1"/>
        </p:nvSpPr>
        <p:spPr>
          <a:xfrm>
            <a:off x="10227275" y="5480250"/>
            <a:ext cx="1964725" cy="1752200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14;p2">
            <a:extLst>
              <a:ext uri="{FF2B5EF4-FFF2-40B4-BE49-F238E27FC236}">
                <a16:creationId xmlns:a16="http://schemas.microsoft.com/office/drawing/2014/main" xmlns="" id="{671994AC-6549-4D97-8D4D-1EAE3A70F972}"/>
              </a:ext>
            </a:extLst>
          </p:cNvPr>
          <p:cNvSpPr/>
          <p:nvPr userDrawn="1"/>
        </p:nvSpPr>
        <p:spPr>
          <a:xfrm rot="10800000">
            <a:off x="-45600" y="-21625"/>
            <a:ext cx="1964725" cy="1752200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049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7FFB97-38B4-42A7-80AE-69C69F728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124" y="365125"/>
            <a:ext cx="9434675" cy="132556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3230E6E-34A3-4404-8606-8589BD170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393BDCE-95F6-4EC6-A9C0-FF77CF83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66F6873F-BC63-4C77-8C1F-6337C0BA4F5E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DAE2F2B-EDB8-4986-A685-68299F374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80DE953-C93F-4FA1-80E3-31B9BEC7A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932D385-1C5C-4B8C-A1C5-1E6FA26AB1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Google Shape;13;p2">
            <a:extLst>
              <a:ext uri="{FF2B5EF4-FFF2-40B4-BE49-F238E27FC236}">
                <a16:creationId xmlns:a16="http://schemas.microsoft.com/office/drawing/2014/main" xmlns="" id="{9377AAC2-9769-4BB4-A306-33C227243CF3}"/>
              </a:ext>
            </a:extLst>
          </p:cNvPr>
          <p:cNvSpPr/>
          <p:nvPr userDrawn="1"/>
        </p:nvSpPr>
        <p:spPr>
          <a:xfrm>
            <a:off x="10227275" y="5480250"/>
            <a:ext cx="1964725" cy="1752200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4;p2">
            <a:extLst>
              <a:ext uri="{FF2B5EF4-FFF2-40B4-BE49-F238E27FC236}">
                <a16:creationId xmlns:a16="http://schemas.microsoft.com/office/drawing/2014/main" xmlns="" id="{0069FDFB-C34A-40F3-A2A0-2E1E23A19BB8}"/>
              </a:ext>
            </a:extLst>
          </p:cNvPr>
          <p:cNvSpPr/>
          <p:nvPr userDrawn="1"/>
        </p:nvSpPr>
        <p:spPr>
          <a:xfrm rot="10800000">
            <a:off x="-45600" y="-21625"/>
            <a:ext cx="1964725" cy="1752200"/>
          </a:xfrm>
          <a:custGeom>
            <a:avLst/>
            <a:gdLst/>
            <a:ahLst/>
            <a:cxnLst/>
            <a:rect l="l" t="t" r="r" b="b"/>
            <a:pathLst>
              <a:path w="78589" h="70088" extrusionOk="0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650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AFC2F1-B382-4B54-9A9F-910235201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08882E1-F531-4863-8725-4DFFB1D93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2542041-3F17-4A54-9CFD-5CC89C888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873F-BC63-4C77-8C1F-6337C0BA4F5E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33D8362-ABA0-448B-9472-8CE304126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412121C-8D9C-473B-9CAA-041E14CE3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D385-1C5C-4B8C-A1C5-1E6FA26AB1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5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FD5AC9-D947-4E91-8E54-564E619CC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1BC3E08-A33C-41B0-9FF8-A48D661D32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A563770-7BF6-4230-8BC5-AB14818DC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F4B284D-4A4E-43FE-BC90-E29166BB4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873F-BC63-4C77-8C1F-6337C0BA4F5E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1D419C2-0DDE-45ED-A6BB-A7CF0C6F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F8D6DE2-C0F1-4631-8D1B-61DD10E73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D385-1C5C-4B8C-A1C5-1E6FA26AB1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0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5F1CD0-71F9-4ED3-890F-20F3C6211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DFEAC71-3741-4F27-877E-AC8E2B1CC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20C1B9D-7DA5-4D32-81AA-D58CAF37C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445751E-43C2-4B2E-91C9-868F84D3E4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06CFF53-F322-41AA-9E85-224959B71B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524C7FE-288B-4A4F-A747-871045CD4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873F-BC63-4C77-8C1F-6337C0BA4F5E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53F8A51-9E24-4CD8-9A95-89D90C669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629EE09-F27C-4D57-8664-E5E7CB804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D385-1C5C-4B8C-A1C5-1E6FA26AB1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29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EF0AC8-9D6A-48CD-9E4D-7A12D1C84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73AF8AA-A3DF-45CE-90B8-A257BB2E7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873F-BC63-4C77-8C1F-6337C0BA4F5E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DF56705-7C94-4DCD-BF06-8BF6906E7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CF7DF18-617E-48F0-9074-B7506BDF8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D385-1C5C-4B8C-A1C5-1E6FA26AB1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6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8E9284-BDA4-45F8-A54F-94F6151AA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42D6D37-E80C-4087-8866-D624C739E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2A1800B-2E1A-4303-9892-AB08F80EA6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6873F-BC63-4C77-8C1F-6337C0BA4F5E}" type="datetimeFigureOut">
              <a:rPr lang="ru-RU" smtClean="0"/>
              <a:pPr/>
              <a:t>10.04.2025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5BC04A6-2998-40EB-BF13-94B54C7ADB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5CE2691-9DFE-40D1-8BB1-8DFF491DA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2D385-1C5C-4B8C-A1C5-1E6FA26AB17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6"/>
            <a:extLst>
              <a:ext uri="{FF2B5EF4-FFF2-40B4-BE49-F238E27FC236}">
                <a16:creationId xmlns:a16="http://schemas.microsoft.com/office/drawing/2014/main" xmlns="" id="{1847D26E-390E-4229-B0D7-62066CD41BE0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2808" y="-63994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161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0" r:id="rId4"/>
    <p:sldLayoutId id="2147483661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aklass.ru/?%04%01&amp;ysclid=m9411t37a5710820011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7.sv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714C99-7919-492A-902F-F998BFE749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Квест-игра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«На перекрестке наук»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E4573D8-B18B-4351-8D21-9BF0CE49F9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Платформа «</a:t>
            </a:r>
            <a:r>
              <a:rPr lang="ru-RU" dirty="0" err="1" smtClean="0"/>
              <a:t>Якласс</a:t>
            </a:r>
            <a:r>
              <a:rPr lang="ru-RU" dirty="0" smtClean="0"/>
              <a:t>»</a:t>
            </a:r>
          </a:p>
          <a:p>
            <a:endParaRPr lang="ru-RU" dirty="0" smtClean="0"/>
          </a:p>
          <a:p>
            <a:endParaRPr lang="ru-RU" dirty="0" smtClean="0"/>
          </a:p>
          <a:p>
            <a:pPr algn="r"/>
            <a:r>
              <a:rPr lang="ru-RU" dirty="0" smtClean="0"/>
              <a:t>Моисеева Е.Э.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en-US" dirty="0"/>
          </a:p>
          <a:p>
            <a:endParaRPr lang="en-US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411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/>
              <a:t>ЭТАП №3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443038"/>
            <a:ext cx="10515600" cy="47339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Определение удельной теплоты плавления льда</a:t>
            </a:r>
          </a:p>
          <a:p>
            <a:pPr>
              <a:buNone/>
            </a:pPr>
            <a:endParaRPr lang="ru-RU" sz="3600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4424" y="2071688"/>
            <a:ext cx="4433887" cy="44719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15076" y="1928813"/>
            <a:ext cx="4933948" cy="47243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124" y="365126"/>
            <a:ext cx="9434675" cy="10922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ЭТАП №4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214438"/>
            <a:ext cx="10515600" cy="49625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Проведение вычислений, обработка данных</a:t>
            </a:r>
          </a:p>
          <a:p>
            <a:pPr>
              <a:buNone/>
            </a:pPr>
            <a:endParaRPr lang="ru-RU" sz="3600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71575" y="1728788"/>
            <a:ext cx="4271963" cy="47577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29350" y="1757362"/>
            <a:ext cx="4705349" cy="48386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4AF770-64CD-4FF7-92A0-D9D4E501D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/>
              <a:t>ЭТАП №5</a:t>
            </a:r>
            <a:endParaRPr lang="ru-RU" sz="4800" b="1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D39B40D5-63A2-4CE8-8288-D01C5C5CB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719" y="2372354"/>
            <a:ext cx="5619750" cy="29529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Ответы на вопросы в пунктах 1-2, 9-10 Карты исследований</a:t>
            </a:r>
            <a:endParaRPr lang="en-US" sz="3600" dirty="0"/>
          </a:p>
        </p:txBody>
      </p:sp>
      <p:pic>
        <p:nvPicPr>
          <p:cNvPr id="5" name="Рисунок 4" descr="Презентация с линейчатой диаграммой">
            <a:extLst>
              <a:ext uri="{FF2B5EF4-FFF2-40B4-BE49-F238E27FC236}">
                <a16:creationId xmlns:a16="http://schemas.microsoft.com/office/drawing/2014/main" xmlns="" id="{E393F82E-A2E9-4F88-900C-40B87531C83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650240" y="2165877"/>
            <a:ext cx="3159378" cy="3159378"/>
          </a:xfrm>
          <a:prstGeom prst="rect">
            <a:avLst/>
          </a:prstGeom>
          <a:effectLst/>
        </p:spPr>
      </p:pic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8B8F0EFC-95A4-49AA-8A6C-FC9901AFE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590454"/>
            <a:ext cx="7650000" cy="365126"/>
          </a:xfrm>
        </p:spPr>
        <p:txBody>
          <a:bodyPr/>
          <a:lstStyle/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24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CEA1EF-15A6-4A92-86EC-CB7639E8D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РЕСУРСЫ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7B637AA-21E0-4281-9736-F2AF724E9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5"/>
                </a:solidFill>
                <a:hlinkClick r:id="rId2"/>
              </a:rPr>
              <a:t>https://www.yaklass.ru/?%04%01&amp;ysclid=m9411t37a5710820011</a:t>
            </a:r>
            <a:endParaRPr lang="ru-RU" smtClean="0">
              <a:solidFill>
                <a:schemeClr val="accent5"/>
              </a:solidFill>
            </a:endParaRPr>
          </a:p>
          <a:p>
            <a:pPr>
              <a:buNone/>
            </a:pPr>
            <a:endParaRPr lang="en-US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038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9">
            <a:extLst>
              <a:ext uri="{FF2B5EF4-FFF2-40B4-BE49-F238E27FC236}">
                <a16:creationId xmlns:a16="http://schemas.microsoft.com/office/drawing/2014/main" xmlns="" id="{A87CEA5A-215A-4DBB-B545-F50CF292DAA2}"/>
              </a:ext>
            </a:extLst>
          </p:cNvPr>
          <p:cNvSpPr txBox="1">
            <a:spLocks/>
          </p:cNvSpPr>
          <p:nvPr/>
        </p:nvSpPr>
        <p:spPr>
          <a:xfrm>
            <a:off x="3334872" y="1548148"/>
            <a:ext cx="5522258" cy="1150267"/>
          </a:xfrm>
          <a:prstGeom prst="rect">
            <a:avLst/>
          </a:prstGeom>
          <a:effectLst>
            <a:outerShdw blurRad="50800" dist="38100" dir="5400000" algn="t" rotWithShape="0">
              <a:schemeClr val="accent4">
                <a:lumMod val="50000"/>
                <a:alpha val="40000"/>
              </a:scheme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СПАСИБО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1AEAEA44-06C2-4A5D-9D9E-C1EF709622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4881000" y="4773266"/>
            <a:ext cx="630000" cy="630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3B9451C-D678-4C99-AD69-CB9D3789CD4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5781000" y="4773266"/>
            <a:ext cx="630000" cy="630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33809903-FB57-40A7-8177-0AAD0C30CE3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6681000" y="4773266"/>
            <a:ext cx="630000" cy="630000"/>
          </a:xfrm>
          <a:prstGeom prst="rect">
            <a:avLst/>
          </a:prstGeom>
        </p:spPr>
      </p:pic>
      <p:sp>
        <p:nvSpPr>
          <p:cNvPr id="17" name="Текст 11">
            <a:extLst>
              <a:ext uri="{FF2B5EF4-FFF2-40B4-BE49-F238E27FC236}">
                <a16:creationId xmlns:a16="http://schemas.microsoft.com/office/drawing/2014/main" xmlns="" id="{E4D2C2B0-57A9-45CB-8B9A-3A0D3020847C}"/>
              </a:ext>
            </a:extLst>
          </p:cNvPr>
          <p:cNvSpPr txBox="1">
            <a:spLocks/>
          </p:cNvSpPr>
          <p:nvPr/>
        </p:nvSpPr>
        <p:spPr>
          <a:xfrm>
            <a:off x="2608499" y="2882976"/>
            <a:ext cx="6975002" cy="17057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16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648EEE-EB04-45C3-8A11-F15DBC12F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87" y="365125"/>
            <a:ext cx="11187113" cy="1577975"/>
          </a:xfrm>
        </p:spPr>
        <p:txBody>
          <a:bodyPr>
            <a:normAutofit/>
          </a:bodyPr>
          <a:lstStyle/>
          <a:p>
            <a:pPr algn="ctr"/>
            <a:endParaRPr lang="ru-RU" b="1" dirty="0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963B8635-62E8-4D93-AC27-8CF54520A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590454"/>
            <a:ext cx="7650000" cy="365126"/>
          </a:xfrm>
        </p:spPr>
        <p:txBody>
          <a:bodyPr/>
          <a:lstStyle/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336" y="870154"/>
            <a:ext cx="9329449" cy="5247815"/>
          </a:xfrm>
        </p:spPr>
      </p:pic>
    </p:spTree>
    <p:extLst>
      <p:ext uri="{BB962C8B-B14F-4D97-AF65-F5344CB8AC3E}">
        <p14:creationId xmlns:p14="http://schemas.microsoft.com/office/powerpoint/2010/main" val="67885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648EEE-EB04-45C3-8A11-F15DBC12F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87" y="365125"/>
            <a:ext cx="11187113" cy="1577975"/>
          </a:xfrm>
        </p:spPr>
        <p:txBody>
          <a:bodyPr>
            <a:normAutofit/>
          </a:bodyPr>
          <a:lstStyle/>
          <a:p>
            <a:pPr algn="ctr"/>
            <a:endParaRPr lang="ru-RU" b="1" dirty="0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963B8635-62E8-4D93-AC27-8CF54520A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590454"/>
            <a:ext cx="7650000" cy="365126"/>
          </a:xfrm>
        </p:spPr>
        <p:txBody>
          <a:bodyPr/>
          <a:lstStyle/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033" y="663677"/>
            <a:ext cx="9067255" cy="5100331"/>
          </a:xfrm>
        </p:spPr>
      </p:pic>
    </p:spTree>
    <p:extLst>
      <p:ext uri="{BB962C8B-B14F-4D97-AF65-F5344CB8AC3E}">
        <p14:creationId xmlns:p14="http://schemas.microsoft.com/office/powerpoint/2010/main" val="308307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648EEE-EB04-45C3-8A11-F15DBC12F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87" y="365125"/>
            <a:ext cx="11187113" cy="15779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Тема практического эксперимента</a:t>
            </a:r>
            <a:br>
              <a:rPr lang="ru-RU" b="1" dirty="0" smtClean="0"/>
            </a:br>
            <a:r>
              <a:rPr lang="ru-RU" b="1" dirty="0" smtClean="0"/>
              <a:t>«Удельная теплота плавления</a:t>
            </a:r>
            <a:br>
              <a:rPr lang="ru-RU" b="1" dirty="0" smtClean="0"/>
            </a:br>
            <a:r>
              <a:rPr lang="ru-RU" b="1" dirty="0" smtClean="0"/>
              <a:t> кристаллического вещества»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EE16F1E-F64A-4CD2-8C02-7EED1305B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71775"/>
            <a:ext cx="10515600" cy="3405187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Цель</a:t>
            </a:r>
            <a:r>
              <a:rPr lang="ru-RU" dirty="0" smtClean="0"/>
              <a:t>: закрепить знания о следующих физических явлениях и величинах: теплообмен, внутренняя энергия, температура, теплоемкость, удельная теплоемкость, удельная теплота плавления, измерения; отработать умение определять удельную теплоту плавления твердого вещества.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963B8635-62E8-4D93-AC27-8CF54520A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590454"/>
            <a:ext cx="7650000" cy="365126"/>
          </a:xfrm>
        </p:spPr>
        <p:txBody>
          <a:bodyPr/>
          <a:lstStyle/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53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5313C0-E99C-43E5-B419-927A0C42C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/>
              <a:t>ЭТАП №1</a:t>
            </a:r>
            <a:endParaRPr lang="ru-RU" sz="4800" b="1" dirty="0"/>
          </a:p>
        </p:txBody>
      </p:sp>
      <p:sp>
        <p:nvSpPr>
          <p:cNvPr id="4" name="Объект 5">
            <a:extLst>
              <a:ext uri="{FF2B5EF4-FFF2-40B4-BE49-F238E27FC236}">
                <a16:creationId xmlns:a16="http://schemas.microsoft.com/office/drawing/2014/main" xmlns="" id="{F41565BA-F540-4AFC-986F-248F12BC9080}"/>
              </a:ext>
            </a:extLst>
          </p:cNvPr>
          <p:cNvSpPr txBox="1">
            <a:spLocks/>
          </p:cNvSpPr>
          <p:nvPr/>
        </p:nvSpPr>
        <p:spPr>
          <a:xfrm>
            <a:off x="838200" y="2228850"/>
            <a:ext cx="10515600" cy="24601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Подготовка оборудования, материалов и веществ для проведения эксперимента, изучение условий, влияющих на время плавления льда.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xmlns="" id="{0B9662CF-975F-42B8-B6D7-A80EE2222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6700" y="6090391"/>
            <a:ext cx="7650000" cy="365126"/>
          </a:xfrm>
        </p:spPr>
        <p:txBody>
          <a:bodyPr/>
          <a:lstStyle/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66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Таблица результатов</a:t>
            </a:r>
            <a:endParaRPr lang="ru-RU" b="1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9452351"/>
              </p:ext>
            </p:extLst>
          </p:nvPr>
        </p:nvGraphicFramePr>
        <p:xfrm>
          <a:off x="838200" y="1825625"/>
          <a:ext cx="10515600" cy="4119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3475"/>
                <a:gridCol w="4124325"/>
                <a:gridCol w="2628900"/>
                <a:gridCol w="26289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 стакана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Характеристика условий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Примерное время, в течение</a:t>
                      </a:r>
                      <a:r>
                        <a:rPr lang="ru-RU" baseline="0" dirty="0" smtClean="0"/>
                        <a:t> которого лед растаял </a:t>
                      </a:r>
                      <a:r>
                        <a:rPr lang="ru-RU" baseline="0" dirty="0" smtClean="0"/>
                        <a:t>(час</a:t>
                      </a:r>
                      <a:r>
                        <a:rPr lang="ru-RU" baseline="0" dirty="0" smtClean="0"/>
                        <a:t>, мин, </a:t>
                      </a:r>
                      <a:r>
                        <a:rPr lang="ru-RU" baseline="0" dirty="0" smtClean="0"/>
                        <a:t>сек)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Место данного стакана в рейтинге времени таяния льда в порядке возрастания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Пустой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Пустой, со всех сторон закрыт шерстяным шарфом/шапкой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Пустой, помещен в сосуд, в котором находится соленый снег/лед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стакане налита вода комнатной температуры массой 50 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стакане налита вода комнатной</a:t>
                      </a:r>
                      <a:r>
                        <a:rPr lang="ru-RU" baseline="0" dirty="0" smtClean="0"/>
                        <a:t> температуры массой 200 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4234" y="1597024"/>
            <a:ext cx="4072079" cy="45180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43576" y="1614488"/>
            <a:ext cx="5076824" cy="4314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>
            <a:extLst>
              <a:ext uri="{FF2B5EF4-FFF2-40B4-BE49-F238E27FC236}">
                <a16:creationId xmlns:a16="http://schemas.microsoft.com/office/drawing/2014/main" xmlns="" id="{5B9331C3-7712-4142-83EC-649AE9ED4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638" y="365125"/>
            <a:ext cx="9682161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Как лучше сохранить лед в твердом состоянии при комнатной температуре?</a:t>
            </a:r>
            <a:endParaRPr lang="ru-RU" sz="4000" b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68EF3A8-6687-4124-A04A-2525919C4727}"/>
              </a:ext>
            </a:extLst>
          </p:cNvPr>
          <p:cNvSpPr/>
          <p:nvPr/>
        </p:nvSpPr>
        <p:spPr>
          <a:xfrm>
            <a:off x="1378267" y="3400425"/>
            <a:ext cx="2601905" cy="320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Положить в емкость, со всех сторон закрыть шерстяным шарфом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DF961581-77E2-483C-877A-2E27D65D8FA1}"/>
              </a:ext>
            </a:extLst>
          </p:cNvPr>
          <p:cNvSpPr/>
          <p:nvPr/>
        </p:nvSpPr>
        <p:spPr>
          <a:xfrm>
            <a:off x="2265998" y="3328955"/>
            <a:ext cx="733425" cy="733425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DADF33B-3F56-4CF5-8EFF-11A967BC8B80}"/>
              </a:ext>
            </a:extLst>
          </p:cNvPr>
          <p:cNvSpPr txBox="1"/>
          <p:nvPr/>
        </p:nvSpPr>
        <p:spPr>
          <a:xfrm>
            <a:off x="2275523" y="2822018"/>
            <a:ext cx="733424" cy="132343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40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tx2"/>
                </a:solidFill>
              </a:rPr>
              <a:t>2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578E784-7E8B-4712-8BBF-FE373F3EBF86}"/>
              </a:ext>
            </a:extLst>
          </p:cNvPr>
          <p:cNvSpPr/>
          <p:nvPr/>
        </p:nvSpPr>
        <p:spPr>
          <a:xfrm>
            <a:off x="4196206" y="2157413"/>
            <a:ext cx="2601905" cy="30432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E650A125-B194-481E-9BAC-BFC3E05F5C2B}"/>
              </a:ext>
            </a:extLst>
          </p:cNvPr>
          <p:cNvSpPr txBox="1">
            <a:spLocks/>
          </p:cNvSpPr>
          <p:nvPr/>
        </p:nvSpPr>
        <p:spPr>
          <a:xfrm>
            <a:off x="4334113" y="2059844"/>
            <a:ext cx="2411816" cy="3188953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4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Поместить емкость со льдом в сосуд, наполненный ледяной крошкой, обильно посыпанной поваренной солью.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295CA05C-D87E-4F22-B2AD-FD55BBEDED6D}"/>
              </a:ext>
            </a:extLst>
          </p:cNvPr>
          <p:cNvSpPr/>
          <p:nvPr/>
        </p:nvSpPr>
        <p:spPr>
          <a:xfrm>
            <a:off x="5169662" y="1637581"/>
            <a:ext cx="733425" cy="733425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0EAFD84-8FDA-4D19-BDD3-E9AC3CEA0C15}"/>
              </a:ext>
            </a:extLst>
          </p:cNvPr>
          <p:cNvSpPr txBox="1"/>
          <p:nvPr/>
        </p:nvSpPr>
        <p:spPr>
          <a:xfrm>
            <a:off x="5148727" y="1734163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F5B303F1-86D4-4BFA-B986-FAA8042C8ADB}"/>
              </a:ext>
            </a:extLst>
          </p:cNvPr>
          <p:cNvSpPr/>
          <p:nvPr/>
        </p:nvSpPr>
        <p:spPr>
          <a:xfrm>
            <a:off x="6899846" y="3700464"/>
            <a:ext cx="2601905" cy="291767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2">
            <a:extLst>
              <a:ext uri="{FF2B5EF4-FFF2-40B4-BE49-F238E27FC236}">
                <a16:creationId xmlns:a16="http://schemas.microsoft.com/office/drawing/2014/main" xmlns="" id="{E44C3463-45B5-4947-9983-B1FE2F10EDCB}"/>
              </a:ext>
            </a:extLst>
          </p:cNvPr>
          <p:cNvSpPr/>
          <p:nvPr/>
        </p:nvSpPr>
        <p:spPr>
          <a:xfrm>
            <a:off x="7573262" y="3089208"/>
            <a:ext cx="733425" cy="733425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FE4430D-1FE9-410E-AB01-17D04B334853}"/>
              </a:ext>
            </a:extLst>
          </p:cNvPr>
          <p:cNvSpPr txBox="1"/>
          <p:nvPr/>
        </p:nvSpPr>
        <p:spPr>
          <a:xfrm>
            <a:off x="7539927" y="3128828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</a:rPr>
              <a:t>4</a:t>
            </a:r>
            <a:endParaRPr lang="ru-RU" sz="4000" b="1" dirty="0">
              <a:solidFill>
                <a:schemeClr val="tx2"/>
              </a:solidFill>
            </a:endParaRP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xmlns="" id="{A04E8F95-5820-4EE3-B8BC-A0B40E64E817}"/>
              </a:ext>
            </a:extLst>
          </p:cNvPr>
          <p:cNvSpPr txBox="1">
            <a:spLocks/>
          </p:cNvSpPr>
          <p:nvPr/>
        </p:nvSpPr>
        <p:spPr>
          <a:xfrm>
            <a:off x="7123009" y="3368598"/>
            <a:ext cx="2411816" cy="3188953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7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Положить в стакан с небольшим количеством воды комнатной температуры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xmlns="" id="{23073644-3C55-4A09-89F0-17501D49A54E}"/>
              </a:ext>
            </a:extLst>
          </p:cNvPr>
          <p:cNvSpPr txBox="1">
            <a:spLocks/>
          </p:cNvSpPr>
          <p:nvPr/>
        </p:nvSpPr>
        <p:spPr>
          <a:xfrm>
            <a:off x="1822090" y="2474182"/>
            <a:ext cx="2411816" cy="3188953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7" name="Нижний колонтитул 4">
            <a:extLst>
              <a:ext uri="{FF2B5EF4-FFF2-40B4-BE49-F238E27FC236}">
                <a16:creationId xmlns:a16="http://schemas.microsoft.com/office/drawing/2014/main" xmlns="" id="{7F7F434D-6865-451C-A808-1B26813BB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000" y="6590454"/>
            <a:ext cx="7650000" cy="365126"/>
          </a:xfrm>
        </p:spPr>
        <p:txBody>
          <a:bodyPr/>
          <a:lstStyle/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68EF3A8-6687-4124-A04A-2525919C4727}"/>
              </a:ext>
            </a:extLst>
          </p:cNvPr>
          <p:cNvSpPr/>
          <p:nvPr/>
        </p:nvSpPr>
        <p:spPr>
          <a:xfrm>
            <a:off x="0" y="1679533"/>
            <a:ext cx="2601905" cy="15351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Оставить его в  пустом стакане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DF961581-77E2-483C-877A-2E27D65D8FA1}"/>
              </a:ext>
            </a:extLst>
          </p:cNvPr>
          <p:cNvSpPr/>
          <p:nvPr/>
        </p:nvSpPr>
        <p:spPr>
          <a:xfrm>
            <a:off x="775336" y="1323943"/>
            <a:ext cx="733425" cy="733425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</a:rPr>
              <a:t>1</a:t>
            </a: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F5B303F1-86D4-4BFA-B986-FAA8042C8ADB}"/>
              </a:ext>
            </a:extLst>
          </p:cNvPr>
          <p:cNvSpPr/>
          <p:nvPr/>
        </p:nvSpPr>
        <p:spPr>
          <a:xfrm>
            <a:off x="9395396" y="1900236"/>
            <a:ext cx="2601905" cy="212883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Положить в стакан, до краев наполненный водой комнатной температуры</a:t>
            </a:r>
            <a:endParaRPr lang="ru-RU" sz="2400" b="1" dirty="0"/>
          </a:p>
        </p:txBody>
      </p:sp>
      <p:sp>
        <p:nvSpPr>
          <p:cNvPr id="24" name="Овал 12">
            <a:extLst>
              <a:ext uri="{FF2B5EF4-FFF2-40B4-BE49-F238E27FC236}">
                <a16:creationId xmlns:a16="http://schemas.microsoft.com/office/drawing/2014/main" xmlns="" id="{E44C3463-45B5-4947-9983-B1FE2F10EDCB}"/>
              </a:ext>
            </a:extLst>
          </p:cNvPr>
          <p:cNvSpPr/>
          <p:nvPr/>
        </p:nvSpPr>
        <p:spPr>
          <a:xfrm>
            <a:off x="10640311" y="1384233"/>
            <a:ext cx="733425" cy="733425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</a:rPr>
              <a:t>5</a:t>
            </a:r>
            <a:endParaRPr lang="ru-RU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70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124" y="365126"/>
            <a:ext cx="9434675" cy="935038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ЭТАП №2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071563"/>
            <a:ext cx="10515600" cy="51054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Определение удельной теплоемкости калориметра</a:t>
            </a:r>
            <a:endParaRPr lang="ru-RU" sz="3600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43024" y="2157413"/>
            <a:ext cx="5005387" cy="40004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15225" y="1743075"/>
            <a:ext cx="4000499" cy="46672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255</Words>
  <Application>Microsoft Office PowerPoint</Application>
  <PresentationFormat>Широкоэкранный</PresentationFormat>
  <Paragraphs>54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Квест-игра  «На перекрестке наук»</vt:lpstr>
      <vt:lpstr>Презентация PowerPoint</vt:lpstr>
      <vt:lpstr>Презентация PowerPoint</vt:lpstr>
      <vt:lpstr>Тема практического эксперимента «Удельная теплота плавления  кристаллического вещества»</vt:lpstr>
      <vt:lpstr>ЭТАП №1</vt:lpstr>
      <vt:lpstr>Таблица результатов</vt:lpstr>
      <vt:lpstr>Презентация PowerPoint</vt:lpstr>
      <vt:lpstr>Как лучше сохранить лед в твердом состоянии при комнатной температуре?</vt:lpstr>
      <vt:lpstr>ЭТАП №2</vt:lpstr>
      <vt:lpstr>ЭТАП №3</vt:lpstr>
      <vt:lpstr>ЭТАП №4</vt:lpstr>
      <vt:lpstr>ЭТАП №5</vt:lpstr>
      <vt:lpstr>РЕСУРСЫ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Минимализм зеленый, шаблон презентации с сайта presentation-creation.ru</dc:title>
  <dc:creator>User Obstinate</dc:creator>
  <cp:lastModifiedBy>школа</cp:lastModifiedBy>
  <cp:revision>28</cp:revision>
  <dcterms:created xsi:type="dcterms:W3CDTF">2024-11-04T08:17:15Z</dcterms:created>
  <dcterms:modified xsi:type="dcterms:W3CDTF">2025-04-10T09:04:19Z</dcterms:modified>
</cp:coreProperties>
</file>