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atrick Hand" panose="020B0604020202020204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3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878317" y="4556234"/>
            <a:ext cx="7078716" cy="1008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Опыт работы классного руководителя в подготовке слабоуспевающих обучающихся к ГИА</a:t>
            </a:r>
            <a:endParaRPr lang="en-US" sz="2000" dirty="0"/>
          </a:p>
        </p:txBody>
      </p:sp>
      <p:sp>
        <p:nvSpPr>
          <p:cNvPr id="4" name="Text 1"/>
          <p:cNvSpPr/>
          <p:nvPr/>
        </p:nvSpPr>
        <p:spPr>
          <a:xfrm>
            <a:off x="3878317" y="5565227"/>
            <a:ext cx="7078716" cy="2364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Представление опыта работы классного руководителя. Актуальность проблемы подготовки к ГИА. Цель – поделиться опытом и эффективными стратегиями. Задачи: этапы, методы и результаты.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6350437" y="6265545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1540359" y="7394028"/>
            <a:ext cx="1213944" cy="536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 smtClean="0">
                <a:solidFill>
                  <a:srgbClr val="383838"/>
                </a:solidFill>
                <a:latin typeface="Patrick Hand Bold" pitchFamily="34" charset="0"/>
                <a:ea typeface="Patrick Hand Bold" pitchFamily="34" charset="-122"/>
                <a:cs typeface="Patrick Hand Bold" pitchFamily="34" charset="-120"/>
              </a:rPr>
              <a:t>by</a:t>
            </a:r>
            <a:r>
              <a:rPr lang="ru-RU" sz="2400" b="1" dirty="0" smtClean="0">
                <a:solidFill>
                  <a:srgbClr val="383838"/>
                </a:solidFill>
                <a:latin typeface="Patrick Hand Bold" pitchFamily="34" charset="0"/>
                <a:ea typeface="Patrick Hand Bold" pitchFamily="34" charset="-122"/>
                <a:cs typeface="Patrick Hand Bold" pitchFamily="34" charset="-120"/>
              </a:rPr>
              <a:t> Срыбный Виктор</a:t>
            </a:r>
            <a:endParaRPr lang="en-US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7" y="0"/>
            <a:ext cx="7078717" cy="4556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318742"/>
            <a:ext cx="10164366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Этап 1: Диагностика и выявление проблем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64037" y="3552944"/>
            <a:ext cx="2595443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Анализ успеваемости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108371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Анализ результатов текущей успеваемости. Контрольные работы. Средний балл ниже 3.0.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552944"/>
            <a:ext cx="2585085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Выявление пробелов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372695" y="4108371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Пробелы в знаниях по предметам, выносимым на ГИА. </a:t>
            </a:r>
            <a:r>
              <a:rPr lang="en-US" sz="19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Математика, </a:t>
            </a: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русский </a:t>
            </a:r>
            <a:r>
              <a:rPr lang="en-US" sz="19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язык</a:t>
            </a:r>
            <a:r>
              <a:rPr lang="en-US" sz="19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,</a:t>
            </a:r>
            <a:r>
              <a:rPr lang="ru-RU" sz="19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информатика</a:t>
            </a:r>
            <a:r>
              <a:rPr lang="en-US" sz="19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,</a:t>
            </a:r>
            <a:r>
              <a:rPr lang="ru-RU" sz="19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химия</a:t>
            </a:r>
            <a:r>
              <a:rPr lang="ru-RU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552944"/>
            <a:ext cx="2510671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Диагностика причин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881354" y="4108371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Диагностические тесты и беседы для определения причин. Слабая мотивация и пропуски.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072039"/>
            <a:ext cx="74159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Этап 2: Планирование индивидуальной работы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350437" y="2954179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79977" y="3046690"/>
            <a:ext cx="29622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7152680" y="2954179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Разработка ИОМ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7152680" y="3410903"/>
            <a:ext cx="2782372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Разработка индивидуальных образовательных маршрутов для учеников.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10181868" y="2954179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11408" y="3046690"/>
            <a:ext cx="29622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10984111" y="2954179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Определение целей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0984111" y="3410903"/>
            <a:ext cx="2782372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Определение целей и задач ИОМ. Повышение успеваемости и подготовка к ГИА.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6350437" y="5910620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79977" y="6003131"/>
            <a:ext cx="29622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7152680" y="5910620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Выбор методов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7152680" y="6367343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Выбор форм и методов работы. Дополнительные занятия и онлайн-ресурсы.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4594" y="746046"/>
            <a:ext cx="7567612" cy="1688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Этап 3: Организация учебной деятельности и повышение мотивации</a:t>
            </a:r>
            <a:endParaRPr lang="en-US" sz="3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94" y="2772608"/>
            <a:ext cx="562928" cy="56292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74594" y="3560683"/>
            <a:ext cx="2297311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Благоприятная атмосфера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685" y="2772608"/>
            <a:ext cx="562928" cy="56292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09685" y="3560683"/>
            <a:ext cx="2297311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Интерактивные методы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776" y="2772608"/>
            <a:ext cx="562928" cy="562927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1544776" y="3560683"/>
            <a:ext cx="2251948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Взаимопомощь</a:t>
            </a:r>
            <a:endParaRPr lang="en-US" sz="175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594" y="4798933"/>
            <a:ext cx="562928" cy="562927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274594" y="5587008"/>
            <a:ext cx="2297311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Поощрение и поддержка</a:t>
            </a:r>
            <a:endParaRPr lang="en-US" sz="1750" dirty="0"/>
          </a:p>
        </p:txBody>
      </p:sp>
      <p:sp>
        <p:nvSpPr>
          <p:cNvPr id="12" name="Text 5"/>
          <p:cNvSpPr/>
          <p:nvPr/>
        </p:nvSpPr>
        <p:spPr>
          <a:xfrm>
            <a:off x="6274594" y="6402943"/>
            <a:ext cx="7567612" cy="1080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Создание благоприятной атмосферы на уроках. Использование интерактивных методов обучения. Организация взаимопомощи между учениками. Поощрение и поддержка.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3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9236" y="615077"/>
            <a:ext cx="7578328" cy="1118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Этап 4: Взаимодействие с родителями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520815" y="2069068"/>
            <a:ext cx="30480" cy="5546169"/>
          </a:xfrm>
          <a:prstGeom prst="roundRect">
            <a:avLst>
              <a:gd name="adj" fmla="val 308235"/>
            </a:avLst>
          </a:prstGeom>
          <a:solidFill>
            <a:srgbClr val="CCCCCC"/>
          </a:solidFill>
          <a:ln/>
        </p:spPr>
      </p:sp>
      <p:sp>
        <p:nvSpPr>
          <p:cNvPr id="5" name="Shape 2"/>
          <p:cNvSpPr/>
          <p:nvPr/>
        </p:nvSpPr>
        <p:spPr>
          <a:xfrm>
            <a:off x="6741974" y="2556986"/>
            <a:ext cx="671036" cy="30480"/>
          </a:xfrm>
          <a:prstGeom prst="roundRect">
            <a:avLst>
              <a:gd name="adj" fmla="val 308235"/>
            </a:avLst>
          </a:prstGeom>
          <a:solidFill>
            <a:srgbClr val="CCCCCC"/>
          </a:solidFill>
          <a:ln/>
        </p:spPr>
      </p:sp>
      <p:sp>
        <p:nvSpPr>
          <p:cNvPr id="6" name="Shape 3"/>
          <p:cNvSpPr/>
          <p:nvPr/>
        </p:nvSpPr>
        <p:spPr>
          <a:xfrm>
            <a:off x="6269176" y="2320647"/>
            <a:ext cx="503277" cy="503277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386572" y="2404467"/>
            <a:ext cx="268367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7639288" y="2292668"/>
            <a:ext cx="2236827" cy="279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Регулярные встречи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639288" y="2706410"/>
            <a:ext cx="6208276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Обсуждение успехов и проблем учеников.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41974" y="3999428"/>
            <a:ext cx="671036" cy="30480"/>
          </a:xfrm>
          <a:prstGeom prst="roundRect">
            <a:avLst>
              <a:gd name="adj" fmla="val 308235"/>
            </a:avLst>
          </a:prstGeom>
          <a:solidFill>
            <a:srgbClr val="CCCCCC"/>
          </a:solidFill>
          <a:ln/>
        </p:spPr>
      </p:sp>
      <p:sp>
        <p:nvSpPr>
          <p:cNvPr id="11" name="Shape 8"/>
          <p:cNvSpPr/>
          <p:nvPr/>
        </p:nvSpPr>
        <p:spPr>
          <a:xfrm>
            <a:off x="6269176" y="3763089"/>
            <a:ext cx="503277" cy="503277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86572" y="3846909"/>
            <a:ext cx="268367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7639288" y="3735110"/>
            <a:ext cx="2236827" cy="279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Информация о ГИА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639288" y="4148852"/>
            <a:ext cx="6208276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Предоставление информации о ГИА.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41974" y="5441871"/>
            <a:ext cx="671036" cy="30480"/>
          </a:xfrm>
          <a:prstGeom prst="roundRect">
            <a:avLst>
              <a:gd name="adj" fmla="val 308235"/>
            </a:avLst>
          </a:prstGeom>
          <a:solidFill>
            <a:srgbClr val="CCCCCC"/>
          </a:solidFill>
          <a:ln/>
        </p:spPr>
      </p:sp>
      <p:sp>
        <p:nvSpPr>
          <p:cNvPr id="16" name="Shape 13"/>
          <p:cNvSpPr/>
          <p:nvPr/>
        </p:nvSpPr>
        <p:spPr>
          <a:xfrm>
            <a:off x="6269176" y="5205532"/>
            <a:ext cx="503277" cy="503277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86572" y="5289352"/>
            <a:ext cx="268367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7639288" y="5177552"/>
            <a:ext cx="2626995" cy="279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Привлечение к помощи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7639288" y="5591294"/>
            <a:ext cx="6208276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Контроль выполнения домашних заданий.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6741974" y="6884313"/>
            <a:ext cx="671036" cy="30480"/>
          </a:xfrm>
          <a:prstGeom prst="roundRect">
            <a:avLst>
              <a:gd name="adj" fmla="val 308235"/>
            </a:avLst>
          </a:prstGeom>
          <a:solidFill>
            <a:srgbClr val="CCCCCC"/>
          </a:solidFill>
          <a:ln/>
        </p:spPr>
      </p:sp>
      <p:sp>
        <p:nvSpPr>
          <p:cNvPr id="21" name="Shape 18"/>
          <p:cNvSpPr/>
          <p:nvPr/>
        </p:nvSpPr>
        <p:spPr>
          <a:xfrm>
            <a:off x="6269176" y="6647974"/>
            <a:ext cx="503277" cy="503277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386572" y="6731794"/>
            <a:ext cx="268367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4</a:t>
            </a:r>
            <a:endParaRPr lang="en-US" sz="2100" dirty="0"/>
          </a:p>
        </p:txBody>
      </p:sp>
      <p:sp>
        <p:nvSpPr>
          <p:cNvPr id="23" name="Text 20"/>
          <p:cNvSpPr/>
          <p:nvPr/>
        </p:nvSpPr>
        <p:spPr>
          <a:xfrm>
            <a:off x="7639288" y="6619994"/>
            <a:ext cx="2615208" cy="279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Родительские собрания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7639288" y="7033736"/>
            <a:ext cx="6208276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Консультации </a:t>
            </a:r>
            <a:r>
              <a:rPr lang="en-US" sz="17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</a:t>
            </a:r>
            <a:r>
              <a:rPr lang="ru-RU" sz="17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преподавателями</a:t>
            </a:r>
            <a:r>
              <a:rPr lang="en-US" sz="17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4470" y="854988"/>
            <a:ext cx="7647861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Этап 5: Психологическая поддержка и снижение тревожности</a:t>
            </a:r>
            <a:endParaRPr lang="en-US" sz="3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70" y="2244328"/>
            <a:ext cx="1068705" cy="128254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3810" y="2458045"/>
            <a:ext cx="3337441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Индивидуальные консультации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7623810" y="2853333"/>
            <a:ext cx="6258520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Консультации с </a:t>
            </a:r>
            <a:r>
              <a:rPr lang="ru-RU" sz="16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учителями предметниками</a:t>
            </a:r>
            <a:r>
              <a:rPr lang="en-US" sz="16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470" y="3526869"/>
            <a:ext cx="1068705" cy="128254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3810" y="3740587"/>
            <a:ext cx="2145030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Техники релаксации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7623810" y="4135874"/>
            <a:ext cx="6258520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Обучение техникам снятия стресса.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470" y="4809411"/>
            <a:ext cx="1068705" cy="128254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3810" y="5023128"/>
            <a:ext cx="2219206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Позитивный настрой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7623810" y="5418415"/>
            <a:ext cx="6258520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Создание уверенности в своих силах.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470" y="6091952"/>
            <a:ext cx="1068705" cy="128254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23810" y="6305669"/>
            <a:ext cx="2137529" cy="267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Тренинги</a:t>
            </a:r>
            <a:endParaRPr lang="en-US" sz="1650" dirty="0"/>
          </a:p>
        </p:txBody>
      </p:sp>
      <p:sp>
        <p:nvSpPr>
          <p:cNvPr id="15" name="Text 8"/>
          <p:cNvSpPr/>
          <p:nvPr/>
        </p:nvSpPr>
        <p:spPr>
          <a:xfrm>
            <a:off x="7623810" y="6700957"/>
            <a:ext cx="6258520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Развитие навыков саморегуляции.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884039"/>
            <a:ext cx="8889206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Этап 6: Мониторинг и корректировка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864037" y="1994892"/>
            <a:ext cx="2150269" cy="1345406"/>
          </a:xfrm>
          <a:prstGeom prst="roundRect">
            <a:avLst>
              <a:gd name="adj" fmla="val 77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65578" y="2450544"/>
            <a:ext cx="347186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3261122" y="2241709"/>
            <a:ext cx="2640211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Регулярный контроль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3261122" y="2698433"/>
            <a:ext cx="419135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Успеваемость и выполнение ИОМ.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3137654" y="3325058"/>
            <a:ext cx="10505361" cy="1524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864037" y="3463647"/>
            <a:ext cx="4300657" cy="1345406"/>
          </a:xfrm>
          <a:prstGeom prst="roundRect">
            <a:avLst>
              <a:gd name="adj" fmla="val 77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40712" y="3919299"/>
            <a:ext cx="347186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5411510" y="3710464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Анализ результатов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5411510" y="4167188"/>
            <a:ext cx="522291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Контрольные работы и пробные экзамены.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5288042" y="4793813"/>
            <a:ext cx="8354973" cy="1524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864037" y="4932402"/>
            <a:ext cx="6451163" cy="1345406"/>
          </a:xfrm>
          <a:prstGeom prst="roundRect">
            <a:avLst>
              <a:gd name="adj" fmla="val 77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915966" y="5388054"/>
            <a:ext cx="347186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700" dirty="0"/>
          </a:p>
        </p:txBody>
      </p:sp>
      <p:sp>
        <p:nvSpPr>
          <p:cNvPr id="15" name="Text 13"/>
          <p:cNvSpPr/>
          <p:nvPr/>
        </p:nvSpPr>
        <p:spPr>
          <a:xfrm>
            <a:off x="7562017" y="5179219"/>
            <a:ext cx="2780705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Корректировка планов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7562017" y="5635943"/>
            <a:ext cx="281630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На основе результатов.</a:t>
            </a:r>
            <a:endParaRPr lang="en-US" sz="1900" dirty="0"/>
          </a:p>
        </p:txBody>
      </p:sp>
      <p:sp>
        <p:nvSpPr>
          <p:cNvPr id="17" name="Text 15"/>
          <p:cNvSpPr/>
          <p:nvPr/>
        </p:nvSpPr>
        <p:spPr>
          <a:xfrm>
            <a:off x="864037" y="6555462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Регулярный контроль успеваемости. Анализ результатов контрольных работ. Корректировка планов работы. Обсуждение проблем с учениками.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58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3199" y="3630454"/>
            <a:ext cx="5013127" cy="5950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Результаты и выводы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833199" y="4701540"/>
            <a:ext cx="4083248" cy="785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50"/>
              </a:lnSpc>
              <a:buNone/>
            </a:pPr>
            <a:r>
              <a:rPr lang="ru-RU" sz="6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6</a:t>
            </a:r>
            <a:r>
              <a:rPr lang="en-US" sz="61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</a:t>
            </a:r>
            <a:r>
              <a:rPr lang="en-US" sz="6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%</a:t>
            </a:r>
            <a:endParaRPr lang="en-US" sz="6150" dirty="0"/>
          </a:p>
        </p:txBody>
      </p:sp>
      <p:sp>
        <p:nvSpPr>
          <p:cNvPr id="5" name="Text 2"/>
          <p:cNvSpPr/>
          <p:nvPr/>
        </p:nvSpPr>
        <p:spPr>
          <a:xfrm>
            <a:off x="833199" y="5784532"/>
            <a:ext cx="4083248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Повышение успеваемости слабоуспевающих.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5273516" y="4701540"/>
            <a:ext cx="4083248" cy="785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50"/>
              </a:lnSpc>
              <a:buNone/>
            </a:pPr>
            <a:r>
              <a:rPr lang="ru-RU" sz="6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7</a:t>
            </a:r>
            <a:r>
              <a:rPr lang="en-US" sz="61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0</a:t>
            </a:r>
            <a:r>
              <a:rPr lang="en-US" sz="6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%</a:t>
            </a:r>
            <a:endParaRPr lang="en-US" sz="6150" dirty="0"/>
          </a:p>
        </p:txBody>
      </p:sp>
      <p:sp>
        <p:nvSpPr>
          <p:cNvPr id="7" name="Text 4"/>
          <p:cNvSpPr/>
          <p:nvPr/>
        </p:nvSpPr>
        <p:spPr>
          <a:xfrm>
            <a:off x="5273516" y="5784532"/>
            <a:ext cx="4083248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Успешная сдача ГИА.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9713833" y="4701540"/>
            <a:ext cx="4083248" cy="785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50"/>
              </a:lnSpc>
              <a:buNone/>
            </a:pPr>
            <a:r>
              <a:rPr lang="ru-RU" sz="6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8</a:t>
            </a:r>
            <a:r>
              <a:rPr lang="en-US" sz="61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</a:t>
            </a:r>
            <a:r>
              <a:rPr lang="en-US" sz="6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%</a:t>
            </a:r>
            <a:endParaRPr lang="en-US" sz="6150" dirty="0"/>
          </a:p>
        </p:txBody>
      </p:sp>
      <p:sp>
        <p:nvSpPr>
          <p:cNvPr id="9" name="Text 6"/>
          <p:cNvSpPr/>
          <p:nvPr/>
        </p:nvSpPr>
        <p:spPr>
          <a:xfrm>
            <a:off x="9713833" y="5784532"/>
            <a:ext cx="4083248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Повышение мотивации.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833199" y="6814304"/>
            <a:ext cx="12964001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Повышение успеваемости </a:t>
            </a:r>
            <a:r>
              <a:rPr lang="en-US" sz="18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слабоуспевающих</a:t>
            </a:r>
            <a:r>
              <a:rPr lang="ru-RU" sz="18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 </a:t>
            </a:r>
            <a:r>
              <a:rPr lang="en-US" sz="185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учеников</a:t>
            </a: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. Успешная сдача ГИА. Повышение мотивации и уверенности учеников. Обмен опытом с коллегами.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356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Patrick Hand Bold</vt:lpstr>
      <vt:lpstr>Calibri</vt:lpstr>
      <vt:lpstr>Patrick Hand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Home</cp:lastModifiedBy>
  <cp:revision>5</cp:revision>
  <dcterms:created xsi:type="dcterms:W3CDTF">2025-03-28T06:39:41Z</dcterms:created>
  <dcterms:modified xsi:type="dcterms:W3CDTF">2025-04-05T08:02:58Z</dcterms:modified>
</cp:coreProperties>
</file>